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FA4929-7359-4515-983F-31E09C43B574}" type="datetimeFigureOut">
              <a:rPr lang="en-US" smtClean="0"/>
              <a:pPr/>
              <a:t>4/5/2011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54044DD-C3F1-4359-B34A-4AAD27276C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04800"/>
            <a:ext cx="9144000" cy="12954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Unrest and Anti-colonialism in Africa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5943600"/>
            <a:ext cx="5410200" cy="6858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769-772, 839-840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6386" name="Picture 2" descr="http://www.brazza.culture.fr/img/missions/iconos/conference_berlin/al_conf_berlin_99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3835262" cy="3600450"/>
          </a:xfrm>
          <a:prstGeom prst="rect">
            <a:avLst/>
          </a:prstGeom>
          <a:noFill/>
        </p:spPr>
      </p:pic>
      <p:pic>
        <p:nvPicPr>
          <p:cNvPr id="16388" name="Picture 4" descr="http://www.clas.ufl.edu/users/dgeggus/image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812410"/>
            <a:ext cx="4953001" cy="3435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Confusing Messages in Europe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686800" cy="495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“Why do they want to revolt?  We are giving them civilization!”</a:t>
            </a:r>
          </a:p>
          <a:p>
            <a:r>
              <a:rPr lang="en-US" sz="3200" dirty="0" smtClean="0"/>
              <a:t>Revolts in places like Kenya, Nigeria, German colonies</a:t>
            </a:r>
          </a:p>
          <a:p>
            <a:pPr lvl="1"/>
            <a:r>
              <a:rPr lang="en-US" sz="2800" dirty="0"/>
              <a:t>R</a:t>
            </a:r>
            <a:r>
              <a:rPr lang="en-US" sz="2800" dirty="0" smtClean="0"/>
              <a:t>esponded to forced labor, increased taxes, land inequality</a:t>
            </a:r>
          </a:p>
          <a:p>
            <a:r>
              <a:rPr lang="en-US" sz="3200" dirty="0" smtClean="0"/>
              <a:t>Each colonial power </a:t>
            </a:r>
            <a:r>
              <a:rPr lang="en-US" sz="3200" dirty="0" smtClean="0"/>
              <a:t>blamed Africans </a:t>
            </a:r>
            <a:r>
              <a:rPr lang="en-US" sz="3200" dirty="0" smtClean="0"/>
              <a:t>or </a:t>
            </a:r>
            <a:r>
              <a:rPr lang="en-US" sz="3200" dirty="0" smtClean="0"/>
              <a:t>other “</a:t>
            </a:r>
            <a:r>
              <a:rPr lang="en-US" sz="3200" dirty="0" smtClean="0"/>
              <a:t>much</a:t>
            </a:r>
            <a:r>
              <a:rPr lang="en-US" sz="3200" dirty="0" smtClean="0"/>
              <a:t> harsher” European regimes</a:t>
            </a:r>
            <a:r>
              <a:rPr lang="en-US" sz="3200" dirty="0" smtClean="0"/>
              <a:t>.</a:t>
            </a:r>
            <a:endParaRPr lang="en-US" sz="3200" dirty="0" smtClean="0"/>
          </a:p>
          <a:p>
            <a:pPr lvl="1"/>
            <a:r>
              <a:rPr lang="en-US" sz="2800" dirty="0" smtClean="0"/>
              <a:t>Revolts met with tightening not loosening grip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/>
              <a:t>Boer War  1899-1902</a:t>
            </a:r>
            <a:endParaRPr lang="en-US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46482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(Dutch) </a:t>
            </a:r>
            <a:r>
              <a:rPr lang="en-US" b="1" dirty="0" smtClean="0"/>
              <a:t>Afrikaners </a:t>
            </a:r>
            <a:r>
              <a:rPr lang="en-US" b="1" dirty="0" err="1" smtClean="0"/>
              <a:t>vs</a:t>
            </a:r>
            <a:r>
              <a:rPr lang="en-US" b="1" dirty="0" smtClean="0"/>
              <a:t> English </a:t>
            </a:r>
            <a:r>
              <a:rPr lang="en-US" dirty="0" smtClean="0"/>
              <a:t>leaders and </a:t>
            </a:r>
            <a:r>
              <a:rPr lang="en-US" i="1" dirty="0" err="1" smtClean="0"/>
              <a:t>uitlanders</a:t>
            </a:r>
            <a:r>
              <a:rPr lang="en-US" dirty="0" smtClean="0"/>
              <a:t> over gold mines in the </a:t>
            </a:r>
            <a:r>
              <a:rPr lang="en-US" dirty="0" err="1" smtClean="0"/>
              <a:t>Transvall</a:t>
            </a:r>
            <a:r>
              <a:rPr lang="en-US" dirty="0" smtClean="0"/>
              <a:t> of Southern Africa</a:t>
            </a:r>
          </a:p>
          <a:p>
            <a:r>
              <a:rPr lang="en-US" dirty="0" smtClean="0"/>
              <a:t>Dutch guerrilla forces initially successful</a:t>
            </a:r>
          </a:p>
          <a:p>
            <a:r>
              <a:rPr lang="en-US" dirty="0" smtClean="0"/>
              <a:t>British </a:t>
            </a:r>
            <a:r>
              <a:rPr lang="en-US" dirty="0" smtClean="0"/>
              <a:t>implement </a:t>
            </a:r>
            <a:r>
              <a:rPr lang="en-US" dirty="0" smtClean="0"/>
              <a:t>concentration camp, pop. 155,000.  (28,000 </a:t>
            </a:r>
            <a:r>
              <a:rPr lang="en-US" dirty="0" err="1" smtClean="0"/>
              <a:t>Afrk</a:t>
            </a:r>
            <a:r>
              <a:rPr lang="en-US" dirty="0" smtClean="0"/>
              <a:t>, 14,000 </a:t>
            </a:r>
            <a:r>
              <a:rPr lang="en-US" dirty="0" err="1" smtClean="0"/>
              <a:t>Afr</a:t>
            </a:r>
            <a:r>
              <a:rPr lang="en-US" dirty="0" smtClean="0"/>
              <a:t> died)</a:t>
            </a:r>
          </a:p>
          <a:p>
            <a:pPr lvl="1"/>
            <a:r>
              <a:rPr lang="en-US" dirty="0" smtClean="0"/>
              <a:t>Germans copied on Herero</a:t>
            </a:r>
            <a:endParaRPr lang="en-US" dirty="0"/>
          </a:p>
        </p:txBody>
      </p:sp>
      <p:pic>
        <p:nvPicPr>
          <p:cNvPr id="13316" name="Picture 4" descr="http://freepages.genealogy.rootsweb.ancestry.com/~niloc/vanVuren/BoerWar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0613" y="1524001"/>
            <a:ext cx="4543387" cy="5333999"/>
          </a:xfrm>
          <a:prstGeom prst="rect">
            <a:avLst/>
          </a:prstGeom>
          <a:noFill/>
        </p:spPr>
      </p:pic>
      <p:pic>
        <p:nvPicPr>
          <p:cNvPr id="6" name="Picture 2" descr="http://www.boer-war.com/Military/British/BoerWarMarchingOnPreto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2432303"/>
            <a:ext cx="4419600" cy="3358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Post WWI Colonial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British and French inherit more colonies than ever (British – ¼ of world’s people)</a:t>
            </a:r>
          </a:p>
          <a:p>
            <a:pPr lvl="1"/>
            <a:r>
              <a:rPr lang="en-US" dirty="0" smtClean="0"/>
              <a:t>Including Middle East oil and mineral-rich former German colonies</a:t>
            </a:r>
          </a:p>
          <a:p>
            <a:r>
              <a:rPr lang="en-US" dirty="0" smtClean="0"/>
              <a:t>1926 – British </a:t>
            </a:r>
            <a:r>
              <a:rPr lang="en-US" dirty="0" smtClean="0"/>
              <a:t>Commonwealth created: </a:t>
            </a:r>
            <a:r>
              <a:rPr lang="en-US" dirty="0" smtClean="0"/>
              <a:t>Canada, Australia, New Zealand</a:t>
            </a:r>
          </a:p>
          <a:p>
            <a:pPr lvl="1"/>
            <a:r>
              <a:rPr lang="en-US" dirty="0" smtClean="0"/>
              <a:t>But, Africans “not ready”</a:t>
            </a:r>
          </a:p>
          <a:p>
            <a:r>
              <a:rPr lang="en-US" dirty="0" smtClean="0"/>
              <a:t>“Are</a:t>
            </a:r>
            <a:r>
              <a:rPr lang="en-US" dirty="0" smtClean="0"/>
              <a:t> </a:t>
            </a:r>
            <a:r>
              <a:rPr lang="en-US" dirty="0" smtClean="0"/>
              <a:t>the British and French aids or obstacles to African and Asian improvement</a:t>
            </a:r>
            <a:r>
              <a:rPr lang="en-US" dirty="0" smtClean="0"/>
              <a:t>?”</a:t>
            </a:r>
            <a:endParaRPr lang="en-US" dirty="0" smtClean="0"/>
          </a:p>
          <a:p>
            <a:r>
              <a:rPr lang="en-US" dirty="0" smtClean="0"/>
              <a:t>Anti-colonial and Independence Thought</a:t>
            </a:r>
          </a:p>
          <a:p>
            <a:pPr lvl="1"/>
            <a:r>
              <a:rPr lang="en-US" dirty="0" smtClean="0"/>
              <a:t>“Educated” visionaries debate their futures: Independence? Liberalism, Fascism, Communism? Citizenship? </a:t>
            </a:r>
            <a:r>
              <a:rPr lang="en-US" dirty="0" smtClean="0"/>
              <a:t>Culture of state?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10600" cy="9144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African Stirrings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334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2 broad groups: African urban, western-educated elite and the rest of Africans…</a:t>
            </a:r>
          </a:p>
          <a:p>
            <a:r>
              <a:rPr lang="en-US" dirty="0" smtClean="0"/>
              <a:t>Responded to lack of political and economic power with boycotts, protests, violence</a:t>
            </a:r>
          </a:p>
          <a:p>
            <a:r>
              <a:rPr lang="en-US" dirty="0" smtClean="0"/>
              <a:t>Deforestation and Desertification</a:t>
            </a:r>
          </a:p>
          <a:p>
            <a:pPr lvl="1"/>
            <a:r>
              <a:rPr lang="en-US" dirty="0" smtClean="0"/>
              <a:t>Senegal Peanut Belt</a:t>
            </a:r>
          </a:p>
          <a:p>
            <a:pPr lvl="1"/>
            <a:r>
              <a:rPr lang="en-US" dirty="0" smtClean="0"/>
              <a:t>Africans overgrazed on their reserves in Kenya</a:t>
            </a:r>
          </a:p>
          <a:p>
            <a:r>
              <a:rPr lang="en-US" dirty="0" smtClean="0"/>
              <a:t>A little voice – </a:t>
            </a:r>
            <a:r>
              <a:rPr lang="en-US" dirty="0" err="1" smtClean="0"/>
              <a:t>Blaise</a:t>
            </a:r>
            <a:r>
              <a:rPr lang="en-US" dirty="0" smtClean="0"/>
              <a:t> </a:t>
            </a:r>
            <a:r>
              <a:rPr lang="en-US" dirty="0" err="1" smtClean="0"/>
              <a:t>Diagne</a:t>
            </a:r>
            <a:r>
              <a:rPr lang="en-US" dirty="0" smtClean="0"/>
              <a:t> elected to French Nat’l Assembly in 1914</a:t>
            </a:r>
          </a:p>
          <a:p>
            <a:r>
              <a:rPr lang="en-US" dirty="0" smtClean="0"/>
              <a:t>Harry </a:t>
            </a:r>
            <a:r>
              <a:rPr lang="en-US" dirty="0" err="1" smtClean="0"/>
              <a:t>Thuku</a:t>
            </a:r>
            <a:r>
              <a:rPr lang="en-US" dirty="0" smtClean="0"/>
              <a:t>, 1927, demanded better schools and land back.</a:t>
            </a:r>
          </a:p>
          <a:p>
            <a:r>
              <a:rPr lang="en-US" dirty="0" err="1" smtClean="0"/>
              <a:t>Jomo</a:t>
            </a:r>
            <a:r>
              <a:rPr lang="en-US" dirty="0" smtClean="0"/>
              <a:t> Kenyatta, 1937, “Facing Mount Kenya”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6019800" cy="1676400"/>
          </a:xfrm>
        </p:spPr>
        <p:txBody>
          <a:bodyPr>
            <a:normAutofit/>
          </a:bodyPr>
          <a:lstStyle/>
          <a:p>
            <a:r>
              <a:rPr lang="en-US" b="1" dirty="0" smtClean="0"/>
              <a:t>“Facing Mount Kenya”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905000"/>
            <a:ext cx="91440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 can loss of land affect a culture?</a:t>
            </a:r>
          </a:p>
          <a:p>
            <a:r>
              <a:rPr lang="en-US" dirty="0" smtClean="0"/>
              <a:t>“The road to hell is paved with good intentions.”  Is this phrase appropriate to African colonization?</a:t>
            </a:r>
          </a:p>
          <a:p>
            <a:r>
              <a:rPr lang="en-US" dirty="0" smtClean="0"/>
              <a:t>Was the story of the relationship between Europe and sub-Saharan Africa written thousands of years ago?  Was imperialism unavoidable?</a:t>
            </a:r>
          </a:p>
          <a:p>
            <a:r>
              <a:rPr lang="en-US" dirty="0" smtClean="0"/>
              <a:t>According to Kenyatta, how could have the relationship been different?</a:t>
            </a:r>
          </a:p>
          <a:p>
            <a:r>
              <a:rPr lang="en-US" dirty="0" smtClean="0"/>
              <a:t>“The African is conditioned, by the cultural and social institutions of centuries, to a freedom of Which Europe has little conception…”  What does this mean?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 descr="http://4.bp.blogspot.com/_S1CYCKBQ3xw/TRYScnAJ6DI/AAAAAAAAUiQ/Mx5nXrjcxGQ/s1600/Jomo%2BKenyatta%2B4%2BThurgood%2BMarsh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590800" cy="19532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90800" y="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Kenyatta and SC Justice, </a:t>
            </a:r>
            <a:r>
              <a:rPr lang="en-US" dirty="0" err="1" smtClean="0"/>
              <a:t>Thurgood</a:t>
            </a:r>
            <a:r>
              <a:rPr lang="en-US" dirty="0" smtClean="0"/>
              <a:t> Marshall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170</TotalTime>
  <Words>386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Unrest and Anti-colonialism in Africa</vt:lpstr>
      <vt:lpstr>Confusing Messages in Europe</vt:lpstr>
      <vt:lpstr>Boer War  1899-1902</vt:lpstr>
      <vt:lpstr>Post WWI Colonial Status</vt:lpstr>
      <vt:lpstr>African Stirrings</vt:lpstr>
      <vt:lpstr>“Facing Mount Kenya”</vt:lpstr>
    </vt:vector>
  </TitlesOfParts>
  <Company>Ransom Everglades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Unrest and Anti-colonialism in Africa</dc:title>
  <dc:creator>jrosenfels</dc:creator>
  <cp:lastModifiedBy>jrosenfels</cp:lastModifiedBy>
  <cp:revision>7</cp:revision>
  <dcterms:created xsi:type="dcterms:W3CDTF">2011-04-04T22:05:49Z</dcterms:created>
  <dcterms:modified xsi:type="dcterms:W3CDTF">2011-04-05T11:15:19Z</dcterms:modified>
</cp:coreProperties>
</file>